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5" r:id="rId2"/>
    <p:sldId id="337" r:id="rId3"/>
    <p:sldId id="341" r:id="rId4"/>
    <p:sldId id="355" r:id="rId5"/>
    <p:sldId id="359" r:id="rId6"/>
    <p:sldId id="360" r:id="rId7"/>
    <p:sldId id="354" r:id="rId8"/>
    <p:sldId id="344" r:id="rId9"/>
    <p:sldId id="358" r:id="rId10"/>
    <p:sldId id="34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56747" autoAdjust="0"/>
  </p:normalViewPr>
  <p:slideViewPr>
    <p:cSldViewPr snapToGrid="0">
      <p:cViewPr varScale="1">
        <p:scale>
          <a:sx n="72" d="100"/>
          <a:sy n="72" d="100"/>
        </p:scale>
        <p:origin x="82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1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43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223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53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29734" y="5143489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2022.01.16  •  ChongQing</a:t>
            </a:r>
            <a:r>
              <a:rPr lang="en-US" altLang="zh-CN" dirty="0"/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27428" y="6207092"/>
            <a:ext cx="3459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Changjiang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B8C6C4-F1FD-4B11-9FC2-8DAD24597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3876" y="1732923"/>
            <a:ext cx="8765155" cy="216959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237E43B-B948-4EA7-900C-66C91C791663}"/>
              </a:ext>
            </a:extLst>
          </p:cNvPr>
          <p:cNvSpPr txBox="1"/>
          <p:nvPr/>
        </p:nvSpPr>
        <p:spPr>
          <a:xfrm>
            <a:off x="5549821" y="4227455"/>
            <a:ext cx="2372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ACL2021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941891-CAED-4948-AB64-BABC44CDE6B4}"/>
              </a:ext>
            </a:extLst>
          </p:cNvPr>
          <p:cNvSpPr txBox="1"/>
          <p:nvPr/>
        </p:nvSpPr>
        <p:spPr>
          <a:xfrm>
            <a:off x="5390795" y="4704048"/>
            <a:ext cx="1984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Code: None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8F5FE7-354D-46E2-890E-5E89838B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67" y="1640815"/>
            <a:ext cx="6095238" cy="31904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1E0FAD1-9EA7-4C9D-A1B7-1A832F5A4EB6}"/>
              </a:ext>
            </a:extLst>
          </p:cNvPr>
          <p:cNvSpPr txBox="1"/>
          <p:nvPr/>
        </p:nvSpPr>
        <p:spPr>
          <a:xfrm>
            <a:off x="662729" y="1617983"/>
            <a:ext cx="420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 in recent research 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937D529-7B7E-46CA-91DC-47712BC69D32}"/>
              </a:ext>
            </a:extLst>
          </p:cNvPr>
          <p:cNvSpPr txBox="1"/>
          <p:nvPr/>
        </p:nvSpPr>
        <p:spPr>
          <a:xfrm>
            <a:off x="595618" y="2655439"/>
            <a:ext cx="4977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ignore the individual information of fake images at the physical level,e.g.,re-compression artifacts, which is reflected in the frequency domain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3AE0E7-EA6A-4FA4-B6A0-8143B34BE2C1}"/>
              </a:ext>
            </a:extLst>
          </p:cNvPr>
          <p:cNvSpPr txBox="1"/>
          <p:nvPr/>
        </p:nvSpPr>
        <p:spPr>
          <a:xfrm>
            <a:off x="595618" y="4062227"/>
            <a:ext cx="446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However, existing state-of-the-art methods are weak to fuse multimodal features due to their neglect of inter modality interactions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C626D1-033D-4D6F-AC49-60D4CCCA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29" y="1164805"/>
            <a:ext cx="11552542" cy="51697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B9BB0E-0378-4328-919B-03F9D6F3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9" y="2127624"/>
            <a:ext cx="3796694" cy="26665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69230-079A-4447-A75F-D99D8937D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396"/>
            <a:ext cx="2771429" cy="61795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7945B-B46B-42B5-AB7C-D27DBE09F03B}"/>
              </a:ext>
            </a:extLst>
          </p:cNvPr>
          <p:cNvSpPr txBox="1"/>
          <p:nvPr/>
        </p:nvSpPr>
        <p:spPr>
          <a:xfrm>
            <a:off x="3117909" y="1644242"/>
            <a:ext cx="297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Spatial-Domain Feature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00AF6D-7A1F-4C3C-B3A5-58FF3556E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226" y="1689764"/>
            <a:ext cx="1085714" cy="32381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94AC5AA-6F73-46F5-88E9-F3D4D16D099F}"/>
              </a:ext>
            </a:extLst>
          </p:cNvPr>
          <p:cNvSpPr txBox="1"/>
          <p:nvPr/>
        </p:nvSpPr>
        <p:spPr>
          <a:xfrm>
            <a:off x="3023082" y="3071664"/>
            <a:ext cx="297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Frequency-Domain Feature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936F77-4AAB-4C44-8C15-ECDF4ACA3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1830" y="3137088"/>
            <a:ext cx="1114286" cy="32381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1BA541A-B962-4C60-A49D-48144FE923E8}"/>
              </a:ext>
            </a:extLst>
          </p:cNvPr>
          <p:cNvSpPr txBox="1"/>
          <p:nvPr/>
        </p:nvSpPr>
        <p:spPr>
          <a:xfrm>
            <a:off x="3095735" y="4653921"/>
            <a:ext cx="217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Textual Feature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902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1D726B-6768-465C-9019-FF100A6CE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33369"/>
            <a:ext cx="6075467" cy="27236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3B50B5-8731-457F-87BB-DAAFA0782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369"/>
            <a:ext cx="3479940" cy="2843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63DB2B-7D9C-4D45-8FA0-EADB3F8B2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12954"/>
            <a:ext cx="4438095" cy="6380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5BC159-A751-4C69-9BBA-1F01A5799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39" y="4361319"/>
            <a:ext cx="4245956" cy="14865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FB42DB-F903-4F3A-8225-E941F24D8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31" y="5932170"/>
            <a:ext cx="3828571" cy="6857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4202CDD-690C-4F72-8982-A1038F86AF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632" y="3594684"/>
            <a:ext cx="4457143" cy="2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6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96A82D-0D04-4DCE-9AD4-488AA2ED8D56}"/>
              </a:ext>
            </a:extLst>
          </p:cNvPr>
          <p:cNvSpPr txBox="1"/>
          <p:nvPr/>
        </p:nvSpPr>
        <p:spPr>
          <a:xfrm>
            <a:off x="4974672" y="870034"/>
            <a:ext cx="351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Learning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E86E31-86CC-4D90-A2CD-194C911C9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012" y="2819476"/>
            <a:ext cx="4142857" cy="6095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C4E706-4322-4AE8-B8AD-8066A70D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012" y="3816036"/>
            <a:ext cx="4771429" cy="6857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DFC677-826E-4C89-9FE9-35C589900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994" y="1239366"/>
            <a:ext cx="1281431" cy="32684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C43CCAA-135C-48D4-9613-452D50C7A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831" y="1730227"/>
            <a:ext cx="866667" cy="35238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502828E-6C2B-406E-B218-49C60488829C}"/>
              </a:ext>
            </a:extLst>
          </p:cNvPr>
          <p:cNvSpPr txBox="1"/>
          <p:nvPr/>
        </p:nvSpPr>
        <p:spPr>
          <a:xfrm>
            <a:off x="5841088" y="1720877"/>
            <a:ext cx="394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Let              ,which is used to predict. The output of the proposed MCAN is the probability of a tweet being fake: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526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3D6338-4197-4F14-BBC1-0AE591920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0" y="1711066"/>
            <a:ext cx="3628571" cy="188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B7AB22-DA65-4CDB-9151-6B8874EB4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444" y="1551675"/>
            <a:ext cx="7986146" cy="51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E025D5-6992-494A-921A-838385AEF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982" y="1616417"/>
            <a:ext cx="6003235" cy="48253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DE8AE6-C191-44E2-9515-FE0F76126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38" y="994141"/>
            <a:ext cx="3291300" cy="27176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9CBD6E-BAF6-4808-8FCD-4B286450D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322" y="994141"/>
            <a:ext cx="3430034" cy="269450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1BBAE7-AAA9-472D-B3CD-6F1572137FBF}"/>
              </a:ext>
            </a:extLst>
          </p:cNvPr>
          <p:cNvSpPr txBox="1"/>
          <p:nvPr/>
        </p:nvSpPr>
        <p:spPr>
          <a:xfrm>
            <a:off x="2852530" y="4625009"/>
            <a:ext cx="6140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illustrate the effectiveness of co-attention layers in MCAN, we qualitatively visualize the joint representation of three modalities learned by MCAN-A and the fused representation</a:t>
            </a:r>
          </a:p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by MCAN on Weibo testing set with t-SNE (Maaten and Hinton, 2008), as shown in Figure 6. The label of each tweet is real or fake.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245B437-18B8-4C74-A8B0-514FC72A6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165" y="5210958"/>
            <a:ext cx="365884" cy="2912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5C636C2-2B0C-4D3A-ADCD-A10A94F5F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167" y="3579663"/>
            <a:ext cx="48577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3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9483</TotalTime>
  <Words>167</Words>
  <Application>Microsoft Office PowerPoint</Application>
  <PresentationFormat>宽屏</PresentationFormat>
  <Paragraphs>30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Experiment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Cp3sComputer</cp:lastModifiedBy>
  <cp:revision>1912</cp:revision>
  <dcterms:created xsi:type="dcterms:W3CDTF">2017-04-22T07:59:00Z</dcterms:created>
  <dcterms:modified xsi:type="dcterms:W3CDTF">2022-01-15T11:11:41Z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